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780" r:id="rId2"/>
  </p:sldMasterIdLst>
  <p:notesMasterIdLst>
    <p:notesMasterId r:id="rId14"/>
  </p:notesMasterIdLst>
  <p:sldIdLst>
    <p:sldId id="283" r:id="rId3"/>
    <p:sldId id="313" r:id="rId4"/>
    <p:sldId id="317" r:id="rId5"/>
    <p:sldId id="303" r:id="rId6"/>
    <p:sldId id="298" r:id="rId7"/>
    <p:sldId id="300" r:id="rId8"/>
    <p:sldId id="301" r:id="rId9"/>
    <p:sldId id="314" r:id="rId10"/>
    <p:sldId id="302" r:id="rId11"/>
    <p:sldId id="316" r:id="rId12"/>
    <p:sldId id="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83"/>
            <p14:sldId id="313"/>
            <p14:sldId id="317"/>
            <p14:sldId id="303"/>
            <p14:sldId id="298"/>
            <p14:sldId id="300"/>
            <p14:sldId id="301"/>
            <p14:sldId id="314"/>
            <p14:sldId id="302"/>
            <p14:sldId id="316"/>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85"/>
    <p:restoredTop sz="94708"/>
  </p:normalViewPr>
  <p:slideViewPr>
    <p:cSldViewPr snapToGrid="0" snapToObjects="1">
      <p:cViewPr varScale="1">
        <p:scale>
          <a:sx n="128" d="100"/>
          <a:sy n="128" d="100"/>
        </p:scale>
        <p:origin x="7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40E0-E641-B7A3-1B181FCA276A}"/>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40E0-E641-B7A3-1B181FCA276A}"/>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40E0-E641-B7A3-1B181FCA276A}"/>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40E0-E641-B7A3-1B181FCA276A}"/>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40E0-E641-B7A3-1B181FCA276A}"/>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40E0-E641-B7A3-1B181FCA276A}"/>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40E0-E641-B7A3-1B181FCA276A}"/>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40E0-E641-B7A3-1B181FCA276A}"/>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40E0-E641-B7A3-1B181FCA276A}"/>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0-50GB</c:v>
                </c:pt>
                <c:pt idx="1">
                  <c:v>51-100GB</c:v>
                </c:pt>
                <c:pt idx="2">
                  <c:v>101-500GB</c:v>
                </c:pt>
                <c:pt idx="3">
                  <c:v>501GB+</c:v>
                </c:pt>
              </c:strCache>
            </c:strRef>
          </c:cat>
          <c:val>
            <c:numRef>
              <c:f>Sheet1!$B$2:$B$5</c:f>
              <c:numCache>
                <c:formatCode>General</c:formatCode>
                <c:ptCount val="4"/>
                <c:pt idx="0">
                  <c:v>260</c:v>
                </c:pt>
                <c:pt idx="1">
                  <c:v>39</c:v>
                </c:pt>
                <c:pt idx="2">
                  <c:v>33</c:v>
                </c:pt>
                <c:pt idx="3">
                  <c:v>5</c:v>
                </c:pt>
              </c:numCache>
            </c:numRef>
          </c:val>
          <c:extLst>
            <c:ext xmlns:c16="http://schemas.microsoft.com/office/drawing/2014/chart" uri="{C3380CC4-5D6E-409C-BE32-E72D297353CC}">
              <c16:uniqueId val="{0000000A-40E0-E641-B7A3-1B181FCA276A}"/>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Growth of Data collected from AWS in GB/day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tx>
            <c:strRef>
              <c:f>Sheet1!$B$1</c:f>
              <c:strCache>
                <c:ptCount val="1"/>
                <c:pt idx="0">
                  <c:v>Access Logs</c:v>
                </c:pt>
              </c:strCache>
            </c:strRef>
          </c:tx>
          <c:spPr>
            <a:ln w="28575" cap="rnd">
              <a:solidFill>
                <a:schemeClr val="accent1"/>
              </a:solidFill>
              <a:round/>
            </a:ln>
            <a:effectLst/>
          </c:spPr>
          <c:marker>
            <c:symbol val="none"/>
          </c:marker>
          <c:cat>
            <c:strRef>
              <c:f>Sheet1!$A$2:$A$6</c:f>
              <c:strCache>
                <c:ptCount val="5"/>
                <c:pt idx="0">
                  <c:v>Initial AWS Deployment</c:v>
                </c:pt>
                <c:pt idx="1">
                  <c:v>Add Users to AWS</c:v>
                </c:pt>
                <c:pt idx="2">
                  <c:v>Migrate Apps to AWS</c:v>
                </c:pt>
                <c:pt idx="3">
                  <c:v>Migrate Workload to AWS</c:v>
                </c:pt>
                <c:pt idx="4">
                  <c:v>All In AWS</c:v>
                </c:pt>
              </c:strCache>
            </c:strRef>
          </c:cat>
          <c:val>
            <c:numRef>
              <c:f>Sheet1!$B$2:$B$6</c:f>
              <c:numCache>
                <c:formatCode>General</c:formatCode>
                <c:ptCount val="5"/>
                <c:pt idx="0">
                  <c:v>5</c:v>
                </c:pt>
                <c:pt idx="1">
                  <c:v>10</c:v>
                </c:pt>
                <c:pt idx="2">
                  <c:v>20</c:v>
                </c:pt>
                <c:pt idx="3">
                  <c:v>40</c:v>
                </c:pt>
                <c:pt idx="4">
                  <c:v>70</c:v>
                </c:pt>
              </c:numCache>
            </c:numRef>
          </c:val>
          <c:smooth val="0"/>
          <c:extLst>
            <c:ext xmlns:c16="http://schemas.microsoft.com/office/drawing/2014/chart" uri="{C3380CC4-5D6E-409C-BE32-E72D297353CC}">
              <c16:uniqueId val="{00000000-6E91-7B49-A411-51E5729E8455}"/>
            </c:ext>
          </c:extLst>
        </c:ser>
        <c:ser>
          <c:idx val="1"/>
          <c:order val="1"/>
          <c:tx>
            <c:strRef>
              <c:f>Sheet1!$C$1</c:f>
              <c:strCache>
                <c:ptCount val="1"/>
                <c:pt idx="0">
                  <c:v>Kinesis</c:v>
                </c:pt>
              </c:strCache>
            </c:strRef>
          </c:tx>
          <c:spPr>
            <a:ln w="28575" cap="rnd">
              <a:solidFill>
                <a:schemeClr val="accent2"/>
              </a:solidFill>
              <a:round/>
            </a:ln>
            <a:effectLst/>
          </c:spPr>
          <c:marker>
            <c:symbol val="none"/>
          </c:marker>
          <c:cat>
            <c:strRef>
              <c:f>Sheet1!$A$2:$A$6</c:f>
              <c:strCache>
                <c:ptCount val="5"/>
                <c:pt idx="0">
                  <c:v>Initial AWS Deployment</c:v>
                </c:pt>
                <c:pt idx="1">
                  <c:v>Add Users to AWS</c:v>
                </c:pt>
                <c:pt idx="2">
                  <c:v>Migrate Apps to AWS</c:v>
                </c:pt>
                <c:pt idx="3">
                  <c:v>Migrate Workload to AWS</c:v>
                </c:pt>
                <c:pt idx="4">
                  <c:v>All In AWS</c:v>
                </c:pt>
              </c:strCache>
            </c:strRef>
          </c:cat>
          <c:val>
            <c:numRef>
              <c:f>Sheet1!$C$2:$C$6</c:f>
              <c:numCache>
                <c:formatCode>General</c:formatCode>
                <c:ptCount val="5"/>
                <c:pt idx="0">
                  <c:v>2</c:v>
                </c:pt>
                <c:pt idx="1">
                  <c:v>5</c:v>
                </c:pt>
                <c:pt idx="2">
                  <c:v>15</c:v>
                </c:pt>
                <c:pt idx="3">
                  <c:v>50</c:v>
                </c:pt>
                <c:pt idx="4">
                  <c:v>60</c:v>
                </c:pt>
              </c:numCache>
            </c:numRef>
          </c:val>
          <c:smooth val="0"/>
          <c:extLst>
            <c:ext xmlns:c16="http://schemas.microsoft.com/office/drawing/2014/chart" uri="{C3380CC4-5D6E-409C-BE32-E72D297353CC}">
              <c16:uniqueId val="{00000001-6E91-7B49-A411-51E5729E8455}"/>
            </c:ext>
          </c:extLst>
        </c:ser>
        <c:ser>
          <c:idx val="2"/>
          <c:order val="2"/>
          <c:tx>
            <c:strRef>
              <c:f>Sheet1!$D$1</c:f>
              <c:strCache>
                <c:ptCount val="1"/>
                <c:pt idx="0">
                  <c:v>CloudTrail</c:v>
                </c:pt>
              </c:strCache>
            </c:strRef>
          </c:tx>
          <c:spPr>
            <a:ln w="28575" cap="rnd">
              <a:solidFill>
                <a:schemeClr val="accent3"/>
              </a:solidFill>
              <a:round/>
            </a:ln>
            <a:effectLst/>
          </c:spPr>
          <c:marker>
            <c:symbol val="none"/>
          </c:marker>
          <c:cat>
            <c:strRef>
              <c:f>Sheet1!$A$2:$A$6</c:f>
              <c:strCache>
                <c:ptCount val="5"/>
                <c:pt idx="0">
                  <c:v>Initial AWS Deployment</c:v>
                </c:pt>
                <c:pt idx="1">
                  <c:v>Add Users to AWS</c:v>
                </c:pt>
                <c:pt idx="2">
                  <c:v>Migrate Apps to AWS</c:v>
                </c:pt>
                <c:pt idx="3">
                  <c:v>Migrate Workload to AWS</c:v>
                </c:pt>
                <c:pt idx="4">
                  <c:v>All In AWS</c:v>
                </c:pt>
              </c:strCache>
            </c:strRef>
          </c:cat>
          <c:val>
            <c:numRef>
              <c:f>Sheet1!$D$2:$D$6</c:f>
              <c:numCache>
                <c:formatCode>General</c:formatCode>
                <c:ptCount val="5"/>
                <c:pt idx="0">
                  <c:v>1</c:v>
                </c:pt>
                <c:pt idx="1">
                  <c:v>1</c:v>
                </c:pt>
                <c:pt idx="2">
                  <c:v>5</c:v>
                </c:pt>
                <c:pt idx="3">
                  <c:v>10</c:v>
                </c:pt>
                <c:pt idx="4">
                  <c:v>50</c:v>
                </c:pt>
              </c:numCache>
            </c:numRef>
          </c:val>
          <c:smooth val="0"/>
          <c:extLst>
            <c:ext xmlns:c16="http://schemas.microsoft.com/office/drawing/2014/chart" uri="{C3380CC4-5D6E-409C-BE32-E72D297353CC}">
              <c16:uniqueId val="{00000002-6E91-7B49-A411-51E5729E8455}"/>
            </c:ext>
          </c:extLst>
        </c:ser>
        <c:ser>
          <c:idx val="3"/>
          <c:order val="3"/>
          <c:tx>
            <c:strRef>
              <c:f>Sheet1!$E$1</c:f>
              <c:strCache>
                <c:ptCount val="1"/>
                <c:pt idx="0">
                  <c:v>VPCFlow</c:v>
                </c:pt>
              </c:strCache>
            </c:strRef>
          </c:tx>
          <c:spPr>
            <a:ln w="28575" cap="rnd">
              <a:solidFill>
                <a:schemeClr val="accent4"/>
              </a:solidFill>
              <a:round/>
            </a:ln>
            <a:effectLst/>
          </c:spPr>
          <c:marker>
            <c:symbol val="none"/>
          </c:marker>
          <c:cat>
            <c:strRef>
              <c:f>Sheet1!$A$2:$A$6</c:f>
              <c:strCache>
                <c:ptCount val="5"/>
                <c:pt idx="0">
                  <c:v>Initial AWS Deployment</c:v>
                </c:pt>
                <c:pt idx="1">
                  <c:v>Add Users to AWS</c:v>
                </c:pt>
                <c:pt idx="2">
                  <c:v>Migrate Apps to AWS</c:v>
                </c:pt>
                <c:pt idx="3">
                  <c:v>Migrate Workload to AWS</c:v>
                </c:pt>
                <c:pt idx="4">
                  <c:v>All In AWS</c:v>
                </c:pt>
              </c:strCache>
            </c:strRef>
          </c:cat>
          <c:val>
            <c:numRef>
              <c:f>Sheet1!$E$2:$E$6</c:f>
              <c:numCache>
                <c:formatCode>General</c:formatCode>
                <c:ptCount val="5"/>
                <c:pt idx="0">
                  <c:v>1</c:v>
                </c:pt>
                <c:pt idx="1">
                  <c:v>2</c:v>
                </c:pt>
                <c:pt idx="2">
                  <c:v>8</c:v>
                </c:pt>
                <c:pt idx="3">
                  <c:v>20</c:v>
                </c:pt>
                <c:pt idx="4">
                  <c:v>30</c:v>
                </c:pt>
              </c:numCache>
            </c:numRef>
          </c:val>
          <c:smooth val="0"/>
          <c:extLst>
            <c:ext xmlns:c16="http://schemas.microsoft.com/office/drawing/2014/chart" uri="{C3380CC4-5D6E-409C-BE32-E72D297353CC}">
              <c16:uniqueId val="{00000003-6E91-7B49-A411-51E5729E8455}"/>
            </c:ext>
          </c:extLst>
        </c:ser>
        <c:dLbls>
          <c:showLegendKey val="0"/>
          <c:showVal val="0"/>
          <c:showCatName val="0"/>
          <c:showSerName val="0"/>
          <c:showPercent val="0"/>
          <c:showBubbleSize val="0"/>
        </c:dLbls>
        <c:smooth val="0"/>
        <c:axId val="-1718007392"/>
        <c:axId val="-1718004128"/>
      </c:lineChart>
      <c:catAx>
        <c:axId val="-1718007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8004128"/>
        <c:crosses val="autoZero"/>
        <c:auto val="1"/>
        <c:lblAlgn val="ctr"/>
        <c:lblOffset val="100"/>
        <c:noMultiLvlLbl val="0"/>
      </c:catAx>
      <c:valAx>
        <c:axId val="-1718004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8007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Volume</c:v>
                </c:pt>
              </c:strCache>
            </c:strRef>
          </c:tx>
          <c:explosion val="27"/>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39B9-7C4D-9CD1-50DEFBD4FEDE}"/>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39B9-7C4D-9CD1-50DEFBD4FEDE}"/>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9B9-7C4D-9CD1-50DEFBD4FEDE}"/>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9B9-7C4D-9CD1-50DEFBD4FEDE}"/>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39B9-7C4D-9CD1-50DEFBD4FEDE}"/>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39B9-7C4D-9CD1-50DEFBD4FEDE}"/>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39B9-7C4D-9CD1-50DEFBD4FEDE}"/>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39B9-7C4D-9CD1-50DEFBD4FEDE}"/>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2-39B9-7C4D-9CD1-50DEFBD4FEDE}"/>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39B9-7C4D-9CD1-50DEFBD4FEDE}"/>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39B9-7C4D-9CD1-50DEFBD4FEDE}"/>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39B9-7C4D-9CD1-50DEFBD4FEDE}"/>
                </c:ext>
              </c:extLst>
            </c:dLbl>
            <c:dLbl>
              <c:idx val="5"/>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6-39B9-7C4D-9CD1-50DEFBD4FEDE}"/>
                </c:ext>
              </c:extLst>
            </c:dLbl>
            <c:dLbl>
              <c:idx val="6"/>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39B9-7C4D-9CD1-50DEFBD4FEDE}"/>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VPC Flow Logs</c:v>
                </c:pt>
                <c:pt idx="1">
                  <c:v>CloudTrail</c:v>
                </c:pt>
                <c:pt idx="2">
                  <c:v>Firehose</c:v>
                </c:pt>
                <c:pt idx="3">
                  <c:v>S3 Access logs</c:v>
                </c:pt>
                <c:pt idx="4">
                  <c:v>ELB Access Logs</c:v>
                </c:pt>
                <c:pt idx="5">
                  <c:v>Kinesis</c:v>
                </c:pt>
                <c:pt idx="6">
                  <c:v>Other</c:v>
                </c:pt>
              </c:strCache>
            </c:strRef>
          </c:cat>
          <c:val>
            <c:numRef>
              <c:f>Sheet1!$B$2:$B$8</c:f>
              <c:numCache>
                <c:formatCode>General</c:formatCode>
                <c:ptCount val="7"/>
                <c:pt idx="0">
                  <c:v>40</c:v>
                </c:pt>
                <c:pt idx="1">
                  <c:v>24</c:v>
                </c:pt>
                <c:pt idx="2">
                  <c:v>8</c:v>
                </c:pt>
                <c:pt idx="3">
                  <c:v>7</c:v>
                </c:pt>
                <c:pt idx="4">
                  <c:v>3</c:v>
                </c:pt>
                <c:pt idx="5">
                  <c:v>3</c:v>
                </c:pt>
                <c:pt idx="6">
                  <c:v>15</c:v>
                </c:pt>
              </c:numCache>
            </c:numRef>
          </c:val>
          <c:extLst>
            <c:ext xmlns:c16="http://schemas.microsoft.com/office/drawing/2014/chart" uri="{C3380CC4-5D6E-409C-BE32-E72D297353CC}">
              <c16:uniqueId val="{00000000-39B9-7C4D-9CD1-50DEFBD4FEDE}"/>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VPC Flow Logs</c:v>
                </c:pt>
              </c:strCache>
            </c:strRef>
          </c:tx>
          <c:spPr>
            <a:solidFill>
              <a:schemeClr val="accent1"/>
            </a:solidFill>
            <a:ln>
              <a:noFill/>
            </a:ln>
            <a:effectLst/>
          </c:spPr>
          <c:invertIfNegative val="0"/>
          <c:cat>
            <c:strRef>
              <c:f>Sheet1!$A$2:$A$5</c:f>
              <c:strCache>
                <c:ptCount val="4"/>
                <c:pt idx="0">
                  <c:v>New Customers</c:v>
                </c:pt>
                <c:pt idx="1">
                  <c:v>Small Workload in AWS</c:v>
                </c:pt>
                <c:pt idx="2">
                  <c:v>Medium Workload in AWS</c:v>
                </c:pt>
                <c:pt idx="3">
                  <c:v>All in AWS</c:v>
                </c:pt>
              </c:strCache>
            </c:strRef>
          </c:cat>
          <c:val>
            <c:numRef>
              <c:f>Sheet1!$B$2:$B$5</c:f>
              <c:numCache>
                <c:formatCode>General</c:formatCode>
                <c:ptCount val="4"/>
                <c:pt idx="0">
                  <c:v>10</c:v>
                </c:pt>
                <c:pt idx="1">
                  <c:v>30</c:v>
                </c:pt>
                <c:pt idx="2">
                  <c:v>40</c:v>
                </c:pt>
                <c:pt idx="3">
                  <c:v>50</c:v>
                </c:pt>
              </c:numCache>
            </c:numRef>
          </c:val>
          <c:extLst>
            <c:ext xmlns:c16="http://schemas.microsoft.com/office/drawing/2014/chart" uri="{C3380CC4-5D6E-409C-BE32-E72D297353CC}">
              <c16:uniqueId val="{00000000-F05E-414B-AEA8-FBE0B17CECB3}"/>
            </c:ext>
          </c:extLst>
        </c:ser>
        <c:ser>
          <c:idx val="1"/>
          <c:order val="1"/>
          <c:tx>
            <c:strRef>
              <c:f>Sheet1!$C$1</c:f>
              <c:strCache>
                <c:ptCount val="1"/>
                <c:pt idx="0">
                  <c:v>Kinesis</c:v>
                </c:pt>
              </c:strCache>
            </c:strRef>
          </c:tx>
          <c:spPr>
            <a:solidFill>
              <a:schemeClr val="accent2"/>
            </a:solidFill>
            <a:ln>
              <a:noFill/>
            </a:ln>
            <a:effectLst/>
          </c:spPr>
          <c:invertIfNegative val="0"/>
          <c:cat>
            <c:strRef>
              <c:f>Sheet1!$A$2:$A$5</c:f>
              <c:strCache>
                <c:ptCount val="4"/>
                <c:pt idx="0">
                  <c:v>New Customers</c:v>
                </c:pt>
                <c:pt idx="1">
                  <c:v>Small Workload in AWS</c:v>
                </c:pt>
                <c:pt idx="2">
                  <c:v>Medium Workload in AWS</c:v>
                </c:pt>
                <c:pt idx="3">
                  <c:v>All in AWS</c:v>
                </c:pt>
              </c:strCache>
            </c:strRef>
          </c:cat>
          <c:val>
            <c:numRef>
              <c:f>Sheet1!$C$2:$C$5</c:f>
              <c:numCache>
                <c:formatCode>General</c:formatCode>
                <c:ptCount val="4"/>
                <c:pt idx="0">
                  <c:v>2</c:v>
                </c:pt>
                <c:pt idx="1">
                  <c:v>5</c:v>
                </c:pt>
                <c:pt idx="2">
                  <c:v>60</c:v>
                </c:pt>
                <c:pt idx="3">
                  <c:v>80</c:v>
                </c:pt>
              </c:numCache>
            </c:numRef>
          </c:val>
          <c:extLst>
            <c:ext xmlns:c16="http://schemas.microsoft.com/office/drawing/2014/chart" uri="{C3380CC4-5D6E-409C-BE32-E72D297353CC}">
              <c16:uniqueId val="{00000001-F05E-414B-AEA8-FBE0B17CECB3}"/>
            </c:ext>
          </c:extLst>
        </c:ser>
        <c:ser>
          <c:idx val="2"/>
          <c:order val="2"/>
          <c:tx>
            <c:strRef>
              <c:f>Sheet1!$D$1</c:f>
              <c:strCache>
                <c:ptCount val="1"/>
                <c:pt idx="0">
                  <c:v>S3 Access Logs</c:v>
                </c:pt>
              </c:strCache>
            </c:strRef>
          </c:tx>
          <c:spPr>
            <a:solidFill>
              <a:schemeClr val="accent3"/>
            </a:solidFill>
            <a:ln>
              <a:noFill/>
            </a:ln>
            <a:effectLst/>
          </c:spPr>
          <c:invertIfNegative val="0"/>
          <c:cat>
            <c:strRef>
              <c:f>Sheet1!$A$2:$A$5</c:f>
              <c:strCache>
                <c:ptCount val="4"/>
                <c:pt idx="0">
                  <c:v>New Customers</c:v>
                </c:pt>
                <c:pt idx="1">
                  <c:v>Small Workload in AWS</c:v>
                </c:pt>
                <c:pt idx="2">
                  <c:v>Medium Workload in AWS</c:v>
                </c:pt>
                <c:pt idx="3">
                  <c:v>All in AWS</c:v>
                </c:pt>
              </c:strCache>
            </c:strRef>
          </c:cat>
          <c:val>
            <c:numRef>
              <c:f>Sheet1!$D$2:$D$5</c:f>
              <c:numCache>
                <c:formatCode>General</c:formatCode>
                <c:ptCount val="4"/>
                <c:pt idx="0">
                  <c:v>5</c:v>
                </c:pt>
                <c:pt idx="1">
                  <c:v>20</c:v>
                </c:pt>
                <c:pt idx="2">
                  <c:v>30</c:v>
                </c:pt>
                <c:pt idx="3">
                  <c:v>40</c:v>
                </c:pt>
              </c:numCache>
            </c:numRef>
          </c:val>
          <c:extLst>
            <c:ext xmlns:c16="http://schemas.microsoft.com/office/drawing/2014/chart" uri="{C3380CC4-5D6E-409C-BE32-E72D297353CC}">
              <c16:uniqueId val="{00000002-F05E-414B-AEA8-FBE0B17CECB3}"/>
            </c:ext>
          </c:extLst>
        </c:ser>
        <c:ser>
          <c:idx val="3"/>
          <c:order val="3"/>
          <c:tx>
            <c:strRef>
              <c:f>Sheet1!$E$1</c:f>
              <c:strCache>
                <c:ptCount val="1"/>
                <c:pt idx="0">
                  <c:v>CloudTrail</c:v>
                </c:pt>
              </c:strCache>
            </c:strRef>
          </c:tx>
          <c:spPr>
            <a:solidFill>
              <a:schemeClr val="accent4"/>
            </a:solidFill>
            <a:ln>
              <a:noFill/>
            </a:ln>
            <a:effectLst/>
          </c:spPr>
          <c:invertIfNegative val="0"/>
          <c:cat>
            <c:strRef>
              <c:f>Sheet1!$A$2:$A$5</c:f>
              <c:strCache>
                <c:ptCount val="4"/>
                <c:pt idx="0">
                  <c:v>New Customers</c:v>
                </c:pt>
                <c:pt idx="1">
                  <c:v>Small Workload in AWS</c:v>
                </c:pt>
                <c:pt idx="2">
                  <c:v>Medium Workload in AWS</c:v>
                </c:pt>
                <c:pt idx="3">
                  <c:v>All in AWS</c:v>
                </c:pt>
              </c:strCache>
            </c:strRef>
          </c:cat>
          <c:val>
            <c:numRef>
              <c:f>Sheet1!$E$2:$E$5</c:f>
              <c:numCache>
                <c:formatCode>General</c:formatCode>
                <c:ptCount val="4"/>
                <c:pt idx="0">
                  <c:v>2</c:v>
                </c:pt>
                <c:pt idx="1">
                  <c:v>10</c:v>
                </c:pt>
                <c:pt idx="2">
                  <c:v>20</c:v>
                </c:pt>
                <c:pt idx="3">
                  <c:v>30</c:v>
                </c:pt>
              </c:numCache>
            </c:numRef>
          </c:val>
          <c:extLst>
            <c:ext xmlns:c16="http://schemas.microsoft.com/office/drawing/2014/chart" uri="{C3380CC4-5D6E-409C-BE32-E72D297353CC}">
              <c16:uniqueId val="{00000003-F05E-414B-AEA8-FBE0B17CECB3}"/>
            </c:ext>
          </c:extLst>
        </c:ser>
        <c:dLbls>
          <c:showLegendKey val="0"/>
          <c:showVal val="0"/>
          <c:showCatName val="0"/>
          <c:showSerName val="0"/>
          <c:showPercent val="0"/>
          <c:showBubbleSize val="0"/>
        </c:dLbls>
        <c:gapWidth val="219"/>
        <c:overlap val="-27"/>
        <c:axId val="-1719213984"/>
        <c:axId val="-1719210720"/>
      </c:barChart>
      <c:catAx>
        <c:axId val="-1719213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9210720"/>
        <c:crosses val="autoZero"/>
        <c:auto val="1"/>
        <c:lblAlgn val="ctr"/>
        <c:lblOffset val="100"/>
        <c:noMultiLvlLbl val="0"/>
      </c:catAx>
      <c:valAx>
        <c:axId val="-1719210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192139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242691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a:t>
            </a:fld>
            <a:endParaRPr lang="en-US"/>
          </a:p>
        </p:txBody>
      </p:sp>
    </p:spTree>
    <p:extLst>
      <p:ext uri="{BB962C8B-B14F-4D97-AF65-F5344CB8AC3E}">
        <p14:creationId xmlns:p14="http://schemas.microsoft.com/office/powerpoint/2010/main" val="7227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a:p>
        </p:txBody>
      </p:sp>
    </p:spTree>
    <p:extLst>
      <p:ext uri="{BB962C8B-B14F-4D97-AF65-F5344CB8AC3E}">
        <p14:creationId xmlns:p14="http://schemas.microsoft.com/office/powerpoint/2010/main" val="23461766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9.jp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18.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83740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46871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27387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0636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62449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13968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53211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4786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87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94646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91410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90048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8332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4947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40112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2075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208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48025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7296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12793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91025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3094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7870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53278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54696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24594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09558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09582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98667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51159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22661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56888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91291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98098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94436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89031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75147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88487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07793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101163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62899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36305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2565918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35441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2268997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48688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theme" Target="../theme/theme2.xml"/><Relationship Id="rId50" Type="http://schemas.openxmlformats.org/officeDocument/2006/relationships/image" Target="../media/image15.svg"/><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image" Target="../media/image14.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image" Target="../media/image13.jpg"/><Relationship Id="rId8" Type="http://schemas.openxmlformats.org/officeDocument/2006/relationships/slideLayout" Target="../slideLayouts/slideLayout58.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8"/>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72582196"/>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 id="2147483821" r:id="rId41"/>
    <p:sldLayoutId id="2147483822" r:id="rId42"/>
    <p:sldLayoutId id="2147483823" r:id="rId43"/>
    <p:sldLayoutId id="2147483824" r:id="rId44"/>
    <p:sldLayoutId id="2147483825" r:id="rId45"/>
    <p:sldLayoutId id="2147483826"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Cooking with AWS and Splunk</a:t>
            </a:r>
          </a:p>
        </p:txBody>
      </p:sp>
      <p:sp>
        <p:nvSpPr>
          <p:cNvPr id="6" name="Subtitle 5">
            <a:extLst>
              <a:ext uri="{FF2B5EF4-FFF2-40B4-BE49-F238E27FC236}">
                <a16:creationId xmlns:a16="http://schemas.microsoft.com/office/drawing/2014/main" id="{F8D9038F-1EE2-2A40-B319-8E2ADA880B01}"/>
              </a:ext>
            </a:extLst>
          </p:cNvPr>
          <p:cNvSpPr>
            <a:spLocks noGrp="1"/>
          </p:cNvSpPr>
          <p:nvPr>
            <p:ph type="subTitle" idx="1"/>
          </p:nvPr>
        </p:nvSpPr>
        <p:spPr/>
        <p:txBody>
          <a:bodyPr/>
          <a:lstStyle/>
          <a:p>
            <a:endParaRPr lang="en-US"/>
          </a:p>
        </p:txBody>
      </p:sp>
      <p:sp>
        <p:nvSpPr>
          <p:cNvPr id="3" name="Text Placeholder 2"/>
          <p:cNvSpPr>
            <a:spLocks noGrp="1"/>
          </p:cNvSpPr>
          <p:nvPr>
            <p:ph type="body" idx="14"/>
          </p:nvPr>
        </p:nvSpPr>
        <p:spPr/>
        <p:txBody>
          <a:bodyPr/>
          <a:lstStyle/>
          <a:p>
            <a:r>
              <a:rPr lang="en-US" dirty="0"/>
              <a:t>Module 11: Estimating Data Volumes</a:t>
            </a:r>
          </a:p>
        </p:txBody>
      </p:sp>
      <p:sp>
        <p:nvSpPr>
          <p:cNvPr id="5" name="Text Placeholder 4"/>
          <p:cNvSpPr>
            <a:spLocks noGrp="1"/>
          </p:cNvSpPr>
          <p:nvPr>
            <p:ph type="body" idx="15"/>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405376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39EFB-48D4-E34B-AFD0-E9E7111F3695}"/>
              </a:ext>
            </a:extLst>
          </p:cNvPr>
          <p:cNvSpPr>
            <a:spLocks noGrp="1"/>
          </p:cNvSpPr>
          <p:nvPr>
            <p:ph type="title"/>
          </p:nvPr>
        </p:nvSpPr>
        <p:spPr/>
        <p:txBody>
          <a:bodyPr/>
          <a:lstStyle/>
          <a:p>
            <a:r>
              <a:rPr lang="en-US" dirty="0"/>
              <a:t>Thanks</a:t>
            </a:r>
          </a:p>
        </p:txBody>
      </p:sp>
      <p:sp>
        <p:nvSpPr>
          <p:cNvPr id="4" name="Text Placeholder 3">
            <a:extLst>
              <a:ext uri="{FF2B5EF4-FFF2-40B4-BE49-F238E27FC236}">
                <a16:creationId xmlns:a16="http://schemas.microsoft.com/office/drawing/2014/main" id="{91761D91-D4A0-2D4A-9155-207B4DA96A54}"/>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7D08E385-5EA8-EE46-9CB4-4E1985E7DB00}"/>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6025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92484"/>
            <a:ext cx="5067299" cy="1477328"/>
          </a:xfrm>
        </p:spPr>
        <p:txBody>
          <a:bodyPr/>
          <a:lstStyle/>
          <a:p>
            <a:r>
              <a:rPr lang="en-US" dirty="0"/>
              <a:t>Continue to Module 12:</a:t>
            </a:r>
          </a:p>
        </p:txBody>
      </p:sp>
      <p:sp>
        <p:nvSpPr>
          <p:cNvPr id="3" name="Subtitle 2"/>
          <p:cNvSpPr>
            <a:spLocks noGrp="1"/>
          </p:cNvSpPr>
          <p:nvPr>
            <p:ph type="body" idx="1"/>
          </p:nvPr>
        </p:nvSpPr>
        <p:spPr/>
        <p:txBody>
          <a:bodyPr/>
          <a:lstStyle/>
          <a:p>
            <a:r>
              <a:rPr lang="en-US" dirty="0"/>
              <a:t>Setting Up AWS Guard Duty</a:t>
            </a:r>
          </a:p>
        </p:txBody>
      </p:sp>
      <p:sp>
        <p:nvSpPr>
          <p:cNvPr id="4" name="Text Placeholder 3">
            <a:extLst>
              <a:ext uri="{FF2B5EF4-FFF2-40B4-BE49-F238E27FC236}">
                <a16:creationId xmlns:a16="http://schemas.microsoft.com/office/drawing/2014/main" id="{63C8EBFF-9EA2-4D4F-9986-30B32E01E499}"/>
              </a:ext>
            </a:extLst>
          </p:cNvPr>
          <p:cNvSpPr>
            <a:spLocks noGrp="1"/>
          </p:cNvSpPr>
          <p:nvPr>
            <p:ph type="body" idx="14"/>
          </p:nvPr>
        </p:nvSpPr>
        <p:spPr/>
        <p:txBody>
          <a:bodyPr/>
          <a:lstStyle/>
          <a:p>
            <a:endParaRPr lang="en-US" dirty="0"/>
          </a:p>
        </p:txBody>
      </p:sp>
    </p:spTree>
    <p:extLst>
      <p:ext uri="{BB962C8B-B14F-4D97-AF65-F5344CB8AC3E}">
        <p14:creationId xmlns:p14="http://schemas.microsoft.com/office/powerpoint/2010/main" val="14938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B07F80-8F6D-B543-98DD-19E2F58AA97F}"/>
              </a:ext>
            </a:extLst>
          </p:cNvPr>
          <p:cNvSpPr>
            <a:spLocks noGrp="1"/>
          </p:cNvSpPr>
          <p:nvPr>
            <p:ph sz="quarter" idx="10"/>
          </p:nvPr>
        </p:nvSpPr>
        <p:spPr/>
        <p:txBody>
          <a:bodyPr/>
          <a:lstStyle/>
          <a:p>
            <a:r>
              <a:rPr lang="en-US" dirty="0"/>
              <a:t>Daily Ingest breakdown from AWS</a:t>
            </a:r>
          </a:p>
          <a:p>
            <a:r>
              <a:rPr lang="en-US" dirty="0"/>
              <a:t>Data Collection Maturity from AWS Sources</a:t>
            </a:r>
          </a:p>
          <a:p>
            <a:r>
              <a:rPr lang="en-US" dirty="0"/>
              <a:t>Getting Data In from AWS</a:t>
            </a:r>
          </a:p>
          <a:p>
            <a:r>
              <a:rPr lang="en-US" dirty="0"/>
              <a:t>Best Practices (GDI)</a:t>
            </a:r>
          </a:p>
          <a:p>
            <a:endParaRPr lang="en-US" dirty="0"/>
          </a:p>
          <a:p>
            <a:endParaRPr lang="en-US" dirty="0"/>
          </a:p>
        </p:txBody>
      </p:sp>
      <p:sp>
        <p:nvSpPr>
          <p:cNvPr id="3" name="Title 2">
            <a:extLst>
              <a:ext uri="{FF2B5EF4-FFF2-40B4-BE49-F238E27FC236}">
                <a16:creationId xmlns:a16="http://schemas.microsoft.com/office/drawing/2014/main" id="{82C799E5-2581-C04D-96AC-E5782D2F916F}"/>
              </a:ext>
            </a:extLst>
          </p:cNvPr>
          <p:cNvSpPr>
            <a:spLocks noGrp="1"/>
          </p:cNvSpPr>
          <p:nvPr>
            <p:ph type="title"/>
          </p:nvPr>
        </p:nvSpPr>
        <p:spPr/>
        <p:txBody>
          <a:bodyPr/>
          <a:lstStyle/>
          <a:p>
            <a:r>
              <a:rPr lang="en-US" dirty="0"/>
              <a:t>Agenda</a:t>
            </a:r>
          </a:p>
        </p:txBody>
      </p:sp>
      <p:sp>
        <p:nvSpPr>
          <p:cNvPr id="4" name="Subtitle 3">
            <a:extLst>
              <a:ext uri="{FF2B5EF4-FFF2-40B4-BE49-F238E27FC236}">
                <a16:creationId xmlns:a16="http://schemas.microsoft.com/office/drawing/2014/main" id="{6699E027-79FB-6940-92E7-E36E0A448D1E}"/>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60175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1ACFE-03C9-A24F-A325-23510207DC5F}"/>
              </a:ext>
            </a:extLst>
          </p:cNvPr>
          <p:cNvSpPr>
            <a:spLocks noGrp="1"/>
          </p:cNvSpPr>
          <p:nvPr>
            <p:ph type="title"/>
          </p:nvPr>
        </p:nvSpPr>
        <p:spPr/>
        <p:txBody>
          <a:bodyPr/>
          <a:lstStyle/>
          <a:p>
            <a:r>
              <a:rPr lang="en-US" dirty="0"/>
              <a:t>Overall Daily Ingest by AWS Source type</a:t>
            </a:r>
          </a:p>
        </p:txBody>
      </p:sp>
      <p:sp>
        <p:nvSpPr>
          <p:cNvPr id="4" name="Text Placeholder 3">
            <a:extLst>
              <a:ext uri="{FF2B5EF4-FFF2-40B4-BE49-F238E27FC236}">
                <a16:creationId xmlns:a16="http://schemas.microsoft.com/office/drawing/2014/main" id="{2B0CE0F4-00D0-B641-9836-199D8EC0AEEA}"/>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2B575A82-9A8E-CB45-8AE4-EF08FFE82436}"/>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95933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0393"/>
            <a:ext cx="12192000" cy="443587"/>
          </a:xfrm>
        </p:spPr>
        <p:txBody>
          <a:bodyPr/>
          <a:lstStyle/>
          <a:p>
            <a:r>
              <a:rPr lang="en-US" dirty="0"/>
              <a:t>AWS Data Ingest by Volume (GB/day)</a:t>
            </a:r>
          </a:p>
        </p:txBody>
      </p:sp>
      <p:graphicFrame>
        <p:nvGraphicFramePr>
          <p:cNvPr id="5" name="Chart 4"/>
          <p:cNvGraphicFramePr/>
          <p:nvPr/>
        </p:nvGraphicFramePr>
        <p:xfrm>
          <a:off x="2032000" y="1008756"/>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5927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Maturity</a:t>
            </a:r>
          </a:p>
        </p:txBody>
      </p:sp>
      <p:sp>
        <p:nvSpPr>
          <p:cNvPr id="3" name="Subtitle 2"/>
          <p:cNvSpPr>
            <a:spLocks noGrp="1"/>
          </p:cNvSpPr>
          <p:nvPr>
            <p:ph type="body" idx="1"/>
          </p:nvPr>
        </p:nvSpPr>
        <p:spPr/>
        <p:txBody>
          <a:bodyPr/>
          <a:lstStyle/>
          <a:p>
            <a:r>
              <a:rPr lang="en-US" dirty="0"/>
              <a:t>How quickly did a customer’s growth of AWS data go?</a:t>
            </a:r>
          </a:p>
        </p:txBody>
      </p:sp>
      <p:sp>
        <p:nvSpPr>
          <p:cNvPr id="4" name="Text Placeholder 3">
            <a:extLst>
              <a:ext uri="{FF2B5EF4-FFF2-40B4-BE49-F238E27FC236}">
                <a16:creationId xmlns:a16="http://schemas.microsoft.com/office/drawing/2014/main" id="{EBB7A22E-05BB-7548-9DAA-BF440DFB79AA}"/>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52300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Trend with AWS</a:t>
            </a:r>
          </a:p>
        </p:txBody>
      </p:sp>
      <p:graphicFrame>
        <p:nvGraphicFramePr>
          <p:cNvPr id="4" name="Chart 3"/>
          <p:cNvGraphicFramePr/>
          <p:nvPr/>
        </p:nvGraphicFramePr>
        <p:xfrm>
          <a:off x="2032000" y="719667"/>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8198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Breakdown by Service (source)</a:t>
            </a:r>
          </a:p>
        </p:txBody>
      </p:sp>
      <p:sp>
        <p:nvSpPr>
          <p:cNvPr id="3" name="Subtitle 2"/>
          <p:cNvSpPr>
            <a:spLocks noGrp="1"/>
          </p:cNvSpPr>
          <p:nvPr>
            <p:ph type="body" idx="1"/>
          </p:nvPr>
        </p:nvSpPr>
        <p:spPr/>
        <p:txBody>
          <a:bodyPr/>
          <a:lstStyle/>
          <a:p>
            <a:r>
              <a:rPr lang="en-US" dirty="0"/>
              <a:t>In order of Volume and usefulness</a:t>
            </a:r>
          </a:p>
        </p:txBody>
      </p:sp>
      <p:sp>
        <p:nvSpPr>
          <p:cNvPr id="4" name="Text Placeholder 3">
            <a:extLst>
              <a:ext uri="{FF2B5EF4-FFF2-40B4-BE49-F238E27FC236}">
                <a16:creationId xmlns:a16="http://schemas.microsoft.com/office/drawing/2014/main" id="{5CC6726F-6CFC-104B-B542-DEB250133EDC}"/>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7415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706C652-05AE-524F-A659-13D2FB502001}"/>
              </a:ext>
            </a:extLst>
          </p:cNvPr>
          <p:cNvGraphicFramePr>
            <a:graphicFrameLocks noGrp="1"/>
          </p:cNvGraphicFramePr>
          <p:nvPr>
            <p:ph sz="quarter" idx="10"/>
          </p:nvPr>
        </p:nvGraphicFramePr>
        <p:xfrm>
          <a:off x="455613" y="1281113"/>
          <a:ext cx="11280775" cy="4622800"/>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a:extLst>
              <a:ext uri="{FF2B5EF4-FFF2-40B4-BE49-F238E27FC236}">
                <a16:creationId xmlns:a16="http://schemas.microsoft.com/office/drawing/2014/main" id="{BC5554D3-04ED-CD45-A1A5-1D8C1BF42B20}"/>
              </a:ext>
            </a:extLst>
          </p:cNvPr>
          <p:cNvSpPr>
            <a:spLocks noGrp="1"/>
          </p:cNvSpPr>
          <p:nvPr>
            <p:ph type="title"/>
          </p:nvPr>
        </p:nvSpPr>
        <p:spPr/>
        <p:txBody>
          <a:bodyPr/>
          <a:lstStyle/>
          <a:p>
            <a:r>
              <a:rPr lang="en-US" dirty="0"/>
              <a:t>AWS by Service</a:t>
            </a:r>
          </a:p>
        </p:txBody>
      </p:sp>
      <p:sp>
        <p:nvSpPr>
          <p:cNvPr id="4" name="Subtitle 3">
            <a:extLst>
              <a:ext uri="{FF2B5EF4-FFF2-40B4-BE49-F238E27FC236}">
                <a16:creationId xmlns:a16="http://schemas.microsoft.com/office/drawing/2014/main" id="{72CE9A46-737F-5B46-AF05-7CAD522FE77F}"/>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397476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Trend </a:t>
            </a:r>
          </a:p>
        </p:txBody>
      </p:sp>
      <p:graphicFrame>
        <p:nvGraphicFramePr>
          <p:cNvPr id="6" name="Chart 5"/>
          <p:cNvGraphicFramePr/>
          <p:nvPr/>
        </p:nvGraphicFramePr>
        <p:xfrm>
          <a:off x="2032000" y="719667"/>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E44AA8AE-FBB8-DC46-ADEC-69A347C84299}"/>
              </a:ext>
            </a:extLst>
          </p:cNvPr>
          <p:cNvSpPr txBox="1"/>
          <p:nvPr/>
        </p:nvSpPr>
        <p:spPr>
          <a:xfrm>
            <a:off x="456063" y="2936558"/>
            <a:ext cx="1367362" cy="492443"/>
          </a:xfrm>
          <a:prstGeom prst="rect">
            <a:avLst/>
          </a:prstGeom>
          <a:noFill/>
        </p:spPr>
        <p:txBody>
          <a:bodyPr wrap="none" lIns="0" tIns="0" rIns="0" bIns="0" rtlCol="0">
            <a:spAutoFit/>
          </a:bodyPr>
          <a:lstStyle/>
          <a:p>
            <a:r>
              <a:rPr lang="en-US" sz="3200" dirty="0"/>
              <a:t>GB/day</a:t>
            </a:r>
          </a:p>
        </p:txBody>
      </p:sp>
    </p:spTree>
    <p:extLst>
      <p:ext uri="{BB962C8B-B14F-4D97-AF65-F5344CB8AC3E}">
        <p14:creationId xmlns:p14="http://schemas.microsoft.com/office/powerpoint/2010/main" val="35695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72</TotalTime>
  <Words>117</Words>
  <Application>Microsoft Macintosh PowerPoint</Application>
  <PresentationFormat>Widescreen</PresentationFormat>
  <Paragraphs>25</Paragraphs>
  <Slides>11</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vt:i4>
      </vt:variant>
    </vt:vector>
  </HeadingPairs>
  <TitlesOfParts>
    <vt:vector size="18" baseType="lpstr">
      <vt:lpstr>.LucidaGrandeUI</vt:lpstr>
      <vt:lpstr>Arial</vt:lpstr>
      <vt:lpstr>Calibri</vt:lpstr>
      <vt:lpstr>Gotham Book</vt:lpstr>
      <vt:lpstr>Wingdings 3</vt:lpstr>
      <vt:lpstr>Splunk2017</vt:lpstr>
      <vt:lpstr>newpinkSplunk</vt:lpstr>
      <vt:lpstr>Cooking with AWS and Splunk</vt:lpstr>
      <vt:lpstr>Agenda</vt:lpstr>
      <vt:lpstr>Overall Daily Ingest by AWS Source type</vt:lpstr>
      <vt:lpstr>AWS Data Ingest by Volume (GB/day)</vt:lpstr>
      <vt:lpstr>Customer Maturity</vt:lpstr>
      <vt:lpstr>Customer Trend with AWS</vt:lpstr>
      <vt:lpstr>AWS Breakdown by Service (source)</vt:lpstr>
      <vt:lpstr>AWS by Service</vt:lpstr>
      <vt:lpstr>Trend </vt:lpstr>
      <vt:lpstr>Thanks</vt:lpstr>
      <vt:lpstr>Continue to Module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4</cp:revision>
  <dcterms:created xsi:type="dcterms:W3CDTF">2019-05-16T12:16:23Z</dcterms:created>
  <dcterms:modified xsi:type="dcterms:W3CDTF">2020-02-06T19:43:25Z</dcterms:modified>
</cp:coreProperties>
</file>